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</p:sldIdLst>
  <p:sldSz cx="18288000" cy="10287000"/>
  <p:notesSz cx="6858000" cy="9144000"/>
  <p:embeddedFontLst>
    <p:embeddedFont>
      <p:font typeface="Kagitingan" pitchFamily="2" charset="0"/>
      <p:regular r:id="rId16"/>
      <p:bold r:id="rId17"/>
    </p:embeddedFont>
    <p:embeddedFont>
      <p:font typeface="Kollektif" panose="020B0604020101010102" pitchFamily="34" charset="0"/>
      <p:regular r:id="rId18"/>
    </p:embeddedFont>
    <p:embeddedFont>
      <p:font typeface="Kollektif Bold" panose="020B0604020101010102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>
        <p:scale>
          <a:sx n="63" d="100"/>
          <a:sy n="63" d="100"/>
        </p:scale>
        <p:origin x="576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achablemachine.withgoogle.com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13605" y="2213821"/>
            <a:ext cx="9714686" cy="3390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645"/>
              </a:lnSpc>
            </a:pPr>
            <a:r>
              <a:rPr lang="en-US" sz="9746">
                <a:solidFill>
                  <a:srgbClr val="2A245E"/>
                </a:solidFill>
                <a:latin typeface="Kagitingan"/>
              </a:rPr>
              <a:t>Yapay Zeka</a:t>
            </a:r>
          </a:p>
          <a:p>
            <a:pPr algn="r">
              <a:lnSpc>
                <a:spcPts val="13645"/>
              </a:lnSpc>
            </a:pPr>
            <a:r>
              <a:rPr lang="en-US" sz="9746">
                <a:solidFill>
                  <a:srgbClr val="2A245E"/>
                </a:solidFill>
                <a:latin typeface="Kagitingan"/>
              </a:rPr>
              <a:t>Çocuk Atölyesi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78552" y="5816903"/>
            <a:ext cx="4458514" cy="130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>
                <a:solidFill>
                  <a:srgbClr val="2A245E"/>
                </a:solidFill>
                <a:latin typeface="Kollektif"/>
              </a:rPr>
              <a:t>Hande Karadeniz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2A245E"/>
                </a:solidFill>
                <a:latin typeface="Kollektif"/>
              </a:rPr>
              <a:t>Yasemin </a:t>
            </a:r>
            <a:r>
              <a:rPr lang="en-US" sz="3799" dirty="0" err="1">
                <a:solidFill>
                  <a:srgbClr val="2A245E"/>
                </a:solidFill>
                <a:latin typeface="Kollektif"/>
              </a:rPr>
              <a:t>İpekci</a:t>
            </a:r>
            <a:endParaRPr lang="en-US" sz="3799" dirty="0">
              <a:solidFill>
                <a:srgbClr val="2A245E"/>
              </a:solidFill>
              <a:latin typeface="Kollekti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02666" y="3690573"/>
            <a:ext cx="325625" cy="97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5667">
                <a:solidFill>
                  <a:srgbClr val="2A245E"/>
                </a:solidFill>
                <a:latin typeface="Kagitingan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 rot="-5400000" flipV="1">
            <a:off x="-4719593" y="2967131"/>
            <a:ext cx="11496585" cy="3982210"/>
          </a:xfrm>
          <a:custGeom>
            <a:avLst/>
            <a:gdLst/>
            <a:ahLst/>
            <a:cxnLst/>
            <a:rect l="l" t="t" r="r" b="b"/>
            <a:pathLst>
              <a:path w="11496585" h="3982210">
                <a:moveTo>
                  <a:pt x="0" y="3982210"/>
                </a:moveTo>
                <a:lnTo>
                  <a:pt x="11496586" y="3982210"/>
                </a:lnTo>
                <a:lnTo>
                  <a:pt x="11496586" y="0"/>
                </a:lnTo>
                <a:lnTo>
                  <a:pt x="0" y="0"/>
                </a:lnTo>
                <a:lnTo>
                  <a:pt x="0" y="39822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5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teachablemachine.withgoogle.com"/>
          </p:cNvPr>
          <p:cNvSpPr/>
          <p:nvPr/>
        </p:nvSpPr>
        <p:spPr>
          <a:xfrm>
            <a:off x="0" y="1950086"/>
            <a:ext cx="18288000" cy="6096000"/>
          </a:xfrm>
          <a:custGeom>
            <a:avLst/>
            <a:gdLst/>
            <a:ahLst/>
            <a:cxnLst/>
            <a:rect l="l" t="t" r="r" b="b"/>
            <a:pathLst>
              <a:path w="18288000" h="6096000">
                <a:moveTo>
                  <a:pt x="0" y="0"/>
                </a:moveTo>
                <a:lnTo>
                  <a:pt x="18288000" y="0"/>
                </a:lnTo>
                <a:lnTo>
                  <a:pt x="18288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9001" y="1438648"/>
            <a:ext cx="3985321" cy="1573981"/>
          </a:xfrm>
          <a:custGeom>
            <a:avLst/>
            <a:gdLst/>
            <a:ahLst/>
            <a:cxnLst/>
            <a:rect l="l" t="t" r="r" b="b"/>
            <a:pathLst>
              <a:path w="3985321" h="1573981">
                <a:moveTo>
                  <a:pt x="0" y="0"/>
                </a:moveTo>
                <a:lnTo>
                  <a:pt x="3985321" y="0"/>
                </a:lnTo>
                <a:lnTo>
                  <a:pt x="3985321" y="1573982"/>
                </a:lnTo>
                <a:lnTo>
                  <a:pt x="0" y="1573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708356" y="5091298"/>
            <a:ext cx="5488134" cy="3124015"/>
          </a:xfrm>
          <a:custGeom>
            <a:avLst/>
            <a:gdLst/>
            <a:ahLst/>
            <a:cxnLst/>
            <a:rect l="l" t="t" r="r" b="b"/>
            <a:pathLst>
              <a:path w="5488134" h="3124015">
                <a:moveTo>
                  <a:pt x="0" y="0"/>
                </a:moveTo>
                <a:lnTo>
                  <a:pt x="5488134" y="0"/>
                </a:lnTo>
                <a:lnTo>
                  <a:pt x="5488134" y="3124014"/>
                </a:lnTo>
                <a:lnTo>
                  <a:pt x="0" y="3124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11303035" y="1438648"/>
            <a:ext cx="4670502" cy="1439897"/>
          </a:xfrm>
          <a:custGeom>
            <a:avLst/>
            <a:gdLst/>
            <a:ahLst/>
            <a:cxnLst/>
            <a:rect l="l" t="t" r="r" b="b"/>
            <a:pathLst>
              <a:path w="4670502" h="1439897">
                <a:moveTo>
                  <a:pt x="0" y="0"/>
                </a:moveTo>
                <a:lnTo>
                  <a:pt x="4670502" y="0"/>
                </a:lnTo>
                <a:lnTo>
                  <a:pt x="4670502" y="1439897"/>
                </a:lnTo>
                <a:lnTo>
                  <a:pt x="0" y="1439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11243044" y="5237664"/>
            <a:ext cx="5533053" cy="3098510"/>
          </a:xfrm>
          <a:custGeom>
            <a:avLst/>
            <a:gdLst/>
            <a:ahLst/>
            <a:cxnLst/>
            <a:rect l="l" t="t" r="r" b="b"/>
            <a:pathLst>
              <a:path w="5533053" h="3098510">
                <a:moveTo>
                  <a:pt x="0" y="0"/>
                </a:moveTo>
                <a:lnTo>
                  <a:pt x="5533053" y="0"/>
                </a:lnTo>
                <a:lnTo>
                  <a:pt x="5533053" y="3098509"/>
                </a:lnTo>
                <a:lnTo>
                  <a:pt x="0" y="3098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TextBox 6"/>
          <p:cNvSpPr txBox="1"/>
          <p:nvPr/>
        </p:nvSpPr>
        <p:spPr>
          <a:xfrm>
            <a:off x="6006188" y="61539"/>
            <a:ext cx="6275623" cy="96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>
                <a:solidFill>
                  <a:srgbClr val="2A245E"/>
                </a:solidFill>
                <a:latin typeface="Kollektif Bold"/>
              </a:rPr>
              <a:t>Teachable Machine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9001" y="3067398"/>
            <a:ext cx="2918061" cy="111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2A245E"/>
                </a:solidFill>
                <a:latin typeface="Kollektif"/>
              </a:rPr>
              <a:t>-İyi</a:t>
            </a:r>
          </a:p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2A245E"/>
                </a:solidFill>
                <a:latin typeface="Kollektif"/>
              </a:rPr>
              <a:t>-Kötü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4276" y="8212348"/>
            <a:ext cx="2918061" cy="16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2A245E"/>
                </a:solidFill>
                <a:latin typeface="Kollektif"/>
              </a:rPr>
              <a:t>-Taş</a:t>
            </a:r>
          </a:p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2A245E"/>
                </a:solidFill>
                <a:latin typeface="Kollektif"/>
              </a:rPr>
              <a:t>-Kağıt </a:t>
            </a:r>
          </a:p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2A245E"/>
                </a:solidFill>
                <a:latin typeface="Kollektif"/>
              </a:rPr>
              <a:t>-Makas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79255" y="3067398"/>
            <a:ext cx="2918061" cy="5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2A245E"/>
                </a:solidFill>
                <a:latin typeface="Kollektif"/>
              </a:rPr>
              <a:t>-Sayılar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85233" y="8330220"/>
            <a:ext cx="2918061" cy="16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2A245E"/>
                </a:solidFill>
                <a:latin typeface="Kollektif"/>
              </a:rPr>
              <a:t>-Mutlu</a:t>
            </a:r>
          </a:p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2A245E"/>
                </a:solidFill>
                <a:latin typeface="Kollektif"/>
              </a:rPr>
              <a:t>-Üzgün</a:t>
            </a:r>
          </a:p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2A245E"/>
                </a:solidFill>
                <a:latin typeface="Kollektif"/>
              </a:rPr>
              <a:t>-Şaşkın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809274FE-B5BA-964C-1C11-B134D8E11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" y="0"/>
            <a:ext cx="18436389" cy="107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1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A764874-E3A2-4E4D-7D86-9880A69856BE}"/>
              </a:ext>
            </a:extLst>
          </p:cNvPr>
          <p:cNvSpPr txBox="1"/>
          <p:nvPr/>
        </p:nvSpPr>
        <p:spPr>
          <a:xfrm>
            <a:off x="3886200" y="876300"/>
            <a:ext cx="1051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4000" b="1" i="0" cap="all" dirty="0" err="1">
                <a:solidFill>
                  <a:srgbClr val="0E2D52"/>
                </a:solidFill>
                <a:effectLst/>
                <a:highlight>
                  <a:srgbClr val="F6F9FC"/>
                </a:highlight>
                <a:latin typeface="facebook-display"/>
              </a:rPr>
              <a:t>Let’s</a:t>
            </a:r>
            <a:r>
              <a:rPr lang="tr-TR" sz="4000" b="1" i="0" cap="all" dirty="0">
                <a:solidFill>
                  <a:srgbClr val="0E2D52"/>
                </a:solidFill>
                <a:effectLst/>
                <a:highlight>
                  <a:srgbClr val="F6F9FC"/>
                </a:highlight>
                <a:latin typeface="facebook-display"/>
              </a:rPr>
              <a:t> Draw a </a:t>
            </a:r>
            <a:r>
              <a:rPr lang="tr-TR" sz="4000" b="1" i="0" cap="all" dirty="0" err="1">
                <a:solidFill>
                  <a:srgbClr val="0E2D52"/>
                </a:solidFill>
                <a:effectLst/>
                <a:highlight>
                  <a:srgbClr val="F6F9FC"/>
                </a:highlight>
                <a:latin typeface="facebook-display"/>
              </a:rPr>
              <a:t>character</a:t>
            </a:r>
            <a:endParaRPr lang="tr-TR" sz="4000" b="1" i="0" cap="all" dirty="0">
              <a:solidFill>
                <a:srgbClr val="0E2D52"/>
              </a:solidFill>
              <a:effectLst/>
              <a:highlight>
                <a:srgbClr val="F6F9FC"/>
              </a:highlight>
              <a:latin typeface="facebook-display"/>
            </a:endParaRPr>
          </a:p>
        </p:txBody>
      </p:sp>
      <p:pic>
        <p:nvPicPr>
          <p:cNvPr id="1028" name="Picture 4" descr="What is drawing? | KS1 | Primary - BBC Bitesize">
            <a:extLst>
              <a:ext uri="{FF2B5EF4-FFF2-40B4-BE49-F238E27FC236}">
                <a16:creationId xmlns:a16="http://schemas.microsoft.com/office/drawing/2014/main" id="{484ACE2C-0156-4D00-B60F-9BEF89C51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50" y="2400300"/>
            <a:ext cx="11951300" cy="672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81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54211" y="2320340"/>
            <a:ext cx="14579578" cy="387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0"/>
              </a:lnSpc>
            </a:pPr>
            <a:r>
              <a:rPr lang="en-US" sz="22593">
                <a:solidFill>
                  <a:srgbClr val="2A245E"/>
                </a:solidFill>
                <a:latin typeface="Kagitingan"/>
              </a:rPr>
              <a:t>Tebrikler!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87729" y="1585578"/>
            <a:ext cx="712543" cy="254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9"/>
              </a:lnSpc>
            </a:pPr>
            <a:r>
              <a:rPr lang="en-US" sz="14856">
                <a:solidFill>
                  <a:srgbClr val="2A245E"/>
                </a:solidFill>
                <a:latin typeface="Kagitingan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808886" y="-2542206"/>
            <a:ext cx="20618316" cy="7141813"/>
          </a:xfrm>
          <a:custGeom>
            <a:avLst/>
            <a:gdLst/>
            <a:ahLst/>
            <a:cxnLst/>
            <a:rect l="l" t="t" r="r" b="b"/>
            <a:pathLst>
              <a:path w="20618316" h="7141813">
                <a:moveTo>
                  <a:pt x="20618315" y="0"/>
                </a:moveTo>
                <a:lnTo>
                  <a:pt x="0" y="0"/>
                </a:lnTo>
                <a:lnTo>
                  <a:pt x="0" y="7141812"/>
                </a:lnTo>
                <a:lnTo>
                  <a:pt x="20618315" y="7141812"/>
                </a:lnTo>
                <a:lnTo>
                  <a:pt x="206183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61506"/>
            <a:ext cx="10522671" cy="96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>
                <a:solidFill>
                  <a:srgbClr val="FFFFFF"/>
                </a:solidFill>
                <a:latin typeface="Kollektif Bold"/>
              </a:rPr>
              <a:t>Neler Öğreneceğiz?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6751" y="4421948"/>
            <a:ext cx="12703308" cy="349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5515" lvl="1" indent="-447757" algn="just">
              <a:lnSpc>
                <a:spcPts val="6843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Kollektif"/>
              </a:rPr>
              <a:t>Yapay Zeka Nedir?</a:t>
            </a:r>
          </a:p>
          <a:p>
            <a:pPr marL="895515" lvl="1" indent="-447757" algn="just">
              <a:lnSpc>
                <a:spcPts val="6843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Kollektif"/>
              </a:rPr>
              <a:t>Günlük hayatımızda nerelerde kullanılır?</a:t>
            </a:r>
          </a:p>
          <a:p>
            <a:pPr marL="895515" lvl="1" indent="-447757" algn="just">
              <a:lnSpc>
                <a:spcPts val="6843"/>
              </a:lnSpc>
              <a:buFont typeface="Arial"/>
              <a:buChar char="•"/>
            </a:pPr>
            <a:r>
              <a:rPr lang="en-US" sz="4147">
                <a:solidFill>
                  <a:srgbClr val="FFFFFF"/>
                </a:solidFill>
                <a:latin typeface="Kollektif"/>
              </a:rPr>
              <a:t>Yapay Zeka Uygulaması</a:t>
            </a:r>
          </a:p>
          <a:p>
            <a:pPr algn="just">
              <a:lnSpc>
                <a:spcPts val="6843"/>
              </a:lnSpc>
            </a:pPr>
            <a:endParaRPr lang="en-US" sz="4147">
              <a:solidFill>
                <a:srgbClr val="FFFFFF"/>
              </a:solidFill>
              <a:latin typeface="Kollektif"/>
            </a:endParaRPr>
          </a:p>
        </p:txBody>
      </p:sp>
      <p:sp>
        <p:nvSpPr>
          <p:cNvPr id="4" name="Freeform 4"/>
          <p:cNvSpPr/>
          <p:nvPr/>
        </p:nvSpPr>
        <p:spPr>
          <a:xfrm rot="-5400000">
            <a:off x="11511007" y="2547602"/>
            <a:ext cx="11496585" cy="3982210"/>
          </a:xfrm>
          <a:custGeom>
            <a:avLst/>
            <a:gdLst/>
            <a:ahLst/>
            <a:cxnLst/>
            <a:rect l="l" t="t" r="r" b="b"/>
            <a:pathLst>
              <a:path w="11496585" h="3982210">
                <a:moveTo>
                  <a:pt x="0" y="0"/>
                </a:moveTo>
                <a:lnTo>
                  <a:pt x="11496586" y="0"/>
                </a:lnTo>
                <a:lnTo>
                  <a:pt x="11496586" y="3982210"/>
                </a:lnTo>
                <a:lnTo>
                  <a:pt x="0" y="3982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05199" y="3668196"/>
            <a:ext cx="10551724" cy="148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8"/>
              </a:lnSpc>
            </a:pPr>
            <a:r>
              <a:rPr lang="en-US" sz="7806">
                <a:solidFill>
                  <a:srgbClr val="2A245E"/>
                </a:solidFill>
                <a:latin typeface="Kollektif Bold"/>
              </a:rPr>
              <a:t>Yapay Zeka Nedir?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05199" y="5585008"/>
            <a:ext cx="9077759" cy="186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</a:pPr>
            <a:r>
              <a:rPr lang="en-US" sz="5047">
                <a:solidFill>
                  <a:srgbClr val="2A245E"/>
                </a:solidFill>
                <a:latin typeface="Kollektif"/>
              </a:rPr>
              <a:t>Bilgisayarların insan gibi düşünmesi ve öğrenmesidir.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12049693" y="3482628"/>
            <a:ext cx="11496585" cy="3982210"/>
          </a:xfrm>
          <a:custGeom>
            <a:avLst/>
            <a:gdLst/>
            <a:ahLst/>
            <a:cxnLst/>
            <a:rect l="l" t="t" r="r" b="b"/>
            <a:pathLst>
              <a:path w="11496585" h="3982210">
                <a:moveTo>
                  <a:pt x="0" y="0"/>
                </a:moveTo>
                <a:lnTo>
                  <a:pt x="11496586" y="0"/>
                </a:lnTo>
                <a:lnTo>
                  <a:pt x="11496586" y="3982210"/>
                </a:lnTo>
                <a:lnTo>
                  <a:pt x="0" y="3982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 flipH="1">
            <a:off x="-2330316" y="6267800"/>
            <a:ext cx="20618316" cy="7141813"/>
          </a:xfrm>
          <a:custGeom>
            <a:avLst/>
            <a:gdLst/>
            <a:ahLst/>
            <a:cxnLst/>
            <a:rect l="l" t="t" r="r" b="b"/>
            <a:pathLst>
              <a:path w="20618316" h="7141813">
                <a:moveTo>
                  <a:pt x="20618316" y="0"/>
                </a:moveTo>
                <a:lnTo>
                  <a:pt x="0" y="0"/>
                </a:lnTo>
                <a:lnTo>
                  <a:pt x="0" y="7141813"/>
                </a:lnTo>
                <a:lnTo>
                  <a:pt x="20618316" y="7141813"/>
                </a:lnTo>
                <a:lnTo>
                  <a:pt x="206183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8700" y="4498971"/>
            <a:ext cx="10551724" cy="286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8"/>
              </a:lnSpc>
            </a:pPr>
            <a:r>
              <a:rPr lang="en-US" sz="7806">
                <a:solidFill>
                  <a:srgbClr val="FFFFFF"/>
                </a:solidFill>
                <a:latin typeface="Kollektif Bold"/>
              </a:rPr>
              <a:t>Yapay Zeka Nerelerde Kullanılır?</a:t>
            </a:r>
          </a:p>
        </p:txBody>
      </p:sp>
      <p:sp>
        <p:nvSpPr>
          <p:cNvPr id="3" name="Freeform 3"/>
          <p:cNvSpPr/>
          <p:nvPr/>
        </p:nvSpPr>
        <p:spPr>
          <a:xfrm rot="-10800000" flipH="1">
            <a:off x="-206822" y="-3061283"/>
            <a:ext cx="20618316" cy="7141813"/>
          </a:xfrm>
          <a:custGeom>
            <a:avLst/>
            <a:gdLst/>
            <a:ahLst/>
            <a:cxnLst/>
            <a:rect l="l" t="t" r="r" b="b"/>
            <a:pathLst>
              <a:path w="20618316" h="7141813">
                <a:moveTo>
                  <a:pt x="20618316" y="0"/>
                </a:moveTo>
                <a:lnTo>
                  <a:pt x="0" y="0"/>
                </a:lnTo>
                <a:lnTo>
                  <a:pt x="0" y="7141813"/>
                </a:lnTo>
                <a:lnTo>
                  <a:pt x="20618316" y="7141813"/>
                </a:lnTo>
                <a:lnTo>
                  <a:pt x="206183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62" y="2898966"/>
            <a:ext cx="7038056" cy="3958907"/>
          </a:xfrm>
          <a:custGeom>
            <a:avLst/>
            <a:gdLst/>
            <a:ahLst/>
            <a:cxnLst/>
            <a:rect l="l" t="t" r="r" b="b"/>
            <a:pathLst>
              <a:path w="7038056" h="3958907">
                <a:moveTo>
                  <a:pt x="0" y="0"/>
                </a:moveTo>
                <a:lnTo>
                  <a:pt x="7038056" y="0"/>
                </a:lnTo>
                <a:lnTo>
                  <a:pt x="7038056" y="3958907"/>
                </a:lnTo>
                <a:lnTo>
                  <a:pt x="0" y="395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8806283" y="3284115"/>
            <a:ext cx="8226385" cy="3573758"/>
          </a:xfrm>
          <a:custGeom>
            <a:avLst/>
            <a:gdLst/>
            <a:ahLst/>
            <a:cxnLst/>
            <a:rect l="l" t="t" r="r" b="b"/>
            <a:pathLst>
              <a:path w="8226385" h="3573758">
                <a:moveTo>
                  <a:pt x="0" y="0"/>
                </a:moveTo>
                <a:lnTo>
                  <a:pt x="8226385" y="0"/>
                </a:lnTo>
                <a:lnTo>
                  <a:pt x="8226385" y="3573758"/>
                </a:lnTo>
                <a:lnTo>
                  <a:pt x="0" y="357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2021333" y="7076557"/>
            <a:ext cx="4458514" cy="72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2A245E"/>
                </a:solidFill>
                <a:latin typeface="Kollektif"/>
              </a:rPr>
              <a:t>Siri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81161" y="7076557"/>
            <a:ext cx="4458514" cy="72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2A245E"/>
                </a:solidFill>
                <a:latin typeface="Kollektif"/>
              </a:rPr>
              <a:t>Iphone Face Id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36511" y="491375"/>
            <a:ext cx="3614978" cy="133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9"/>
              </a:lnSpc>
            </a:pPr>
            <a:r>
              <a:rPr lang="en-US" sz="7006">
                <a:solidFill>
                  <a:srgbClr val="2A245E"/>
                </a:solidFill>
                <a:latin typeface="Kollektif Bold"/>
              </a:rPr>
              <a:t>APPLE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919" y="3534287"/>
            <a:ext cx="6858170" cy="4572113"/>
          </a:xfrm>
          <a:custGeom>
            <a:avLst/>
            <a:gdLst/>
            <a:ahLst/>
            <a:cxnLst/>
            <a:rect l="l" t="t" r="r" b="b"/>
            <a:pathLst>
              <a:path w="6858170" h="4572113">
                <a:moveTo>
                  <a:pt x="0" y="0"/>
                </a:moveTo>
                <a:lnTo>
                  <a:pt x="6858170" y="0"/>
                </a:lnTo>
                <a:lnTo>
                  <a:pt x="6858170" y="4572114"/>
                </a:lnTo>
                <a:lnTo>
                  <a:pt x="0" y="457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9144000" y="3127838"/>
            <a:ext cx="8073480" cy="5385011"/>
          </a:xfrm>
          <a:custGeom>
            <a:avLst/>
            <a:gdLst/>
            <a:ahLst/>
            <a:cxnLst/>
            <a:rect l="l" t="t" r="r" b="b"/>
            <a:pathLst>
              <a:path w="8073480" h="5385011">
                <a:moveTo>
                  <a:pt x="0" y="0"/>
                </a:moveTo>
                <a:lnTo>
                  <a:pt x="8073480" y="0"/>
                </a:lnTo>
                <a:lnTo>
                  <a:pt x="8073480" y="5385012"/>
                </a:lnTo>
                <a:lnTo>
                  <a:pt x="0" y="538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4748004" y="231775"/>
            <a:ext cx="9914676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2A245E"/>
                </a:solidFill>
                <a:latin typeface="Kollektif Bold"/>
              </a:rPr>
              <a:t>OTONOM ARAÇLAR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0314" y="1797627"/>
            <a:ext cx="12242734" cy="7167755"/>
          </a:xfrm>
          <a:custGeom>
            <a:avLst/>
            <a:gdLst/>
            <a:ahLst/>
            <a:cxnLst/>
            <a:rect l="l" t="t" r="r" b="b"/>
            <a:pathLst>
              <a:path w="12242734" h="7167755">
                <a:moveTo>
                  <a:pt x="0" y="0"/>
                </a:moveTo>
                <a:lnTo>
                  <a:pt x="12242734" y="0"/>
                </a:lnTo>
                <a:lnTo>
                  <a:pt x="12242734" y="7167754"/>
                </a:lnTo>
                <a:lnTo>
                  <a:pt x="0" y="716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901864" y="61539"/>
            <a:ext cx="9077759" cy="96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</a:pPr>
            <a:r>
              <a:rPr lang="en-US" sz="5047">
                <a:solidFill>
                  <a:srgbClr val="22226B"/>
                </a:solidFill>
                <a:latin typeface="Kollektif Bold"/>
              </a:rPr>
              <a:t>NETFLIX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3166999"/>
            <a:ext cx="8583666" cy="5722444"/>
          </a:xfrm>
          <a:custGeom>
            <a:avLst/>
            <a:gdLst/>
            <a:ahLst/>
            <a:cxnLst/>
            <a:rect l="l" t="t" r="r" b="b"/>
            <a:pathLst>
              <a:path w="8583666" h="5722444">
                <a:moveTo>
                  <a:pt x="0" y="0"/>
                </a:moveTo>
                <a:lnTo>
                  <a:pt x="8583666" y="0"/>
                </a:lnTo>
                <a:lnTo>
                  <a:pt x="8583666" y="5722444"/>
                </a:lnTo>
                <a:lnTo>
                  <a:pt x="0" y="572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816351" y="2918772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7291426" y="445107"/>
            <a:ext cx="2971639" cy="96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>
                <a:solidFill>
                  <a:srgbClr val="2A245E"/>
                </a:solidFill>
                <a:latin typeface="Kollektif Bold"/>
              </a:rPr>
              <a:t>CHATGPT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728548" y="610268"/>
            <a:ext cx="2830905" cy="96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>
                <a:solidFill>
                  <a:srgbClr val="FFFFFF"/>
                </a:solidFill>
                <a:latin typeface="Kollektif Bold"/>
              </a:rPr>
              <a:t>GOOGLE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77</Words>
  <Application>Microsoft Macintosh PowerPoint</Application>
  <PresentationFormat>Özel</PresentationFormat>
  <Paragraphs>32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1" baseType="lpstr">
      <vt:lpstr>Calibri</vt:lpstr>
      <vt:lpstr>Kollektif Bold</vt:lpstr>
      <vt:lpstr>facebook-display</vt:lpstr>
      <vt:lpstr>Arial</vt:lpstr>
      <vt:lpstr>Kagitingan</vt:lpstr>
      <vt:lpstr>Kollektif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Yapay Zeka</dc:title>
  <cp:lastModifiedBy>Hande Karadeniz</cp:lastModifiedBy>
  <cp:revision>2</cp:revision>
  <dcterms:created xsi:type="dcterms:W3CDTF">2006-08-16T00:00:00Z</dcterms:created>
  <dcterms:modified xsi:type="dcterms:W3CDTF">2024-07-07T13:02:42Z</dcterms:modified>
  <dc:identifier>DAFr06XwgnA</dc:identifier>
</cp:coreProperties>
</file>